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72497"/>
  </p:normalViewPr>
  <p:slideViewPr>
    <p:cSldViewPr snapToGrid="0" snapToObjects="1">
      <p:cViewPr varScale="1">
        <p:scale>
          <a:sx n="90" d="100"/>
          <a:sy n="90" d="100"/>
        </p:scale>
        <p:origin x="11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518881-396F-2245-A1C6-9AEBF1152280}" type="datetimeFigureOut">
              <a:rPr lang="en-US" smtClean="0"/>
              <a:t>3/18/22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FCDF24-1B19-354A-85F3-6B2C4816E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51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5167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815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35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78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578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70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7493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84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004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550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02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47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04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817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“in-context”: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Language models are few-shot learners. 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30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173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FCDF24-1B19-354A-85F3-6B2C4816E6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65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6D464-C01E-514E-A9A3-3AE0B4BAEA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AEE2FB-0265-174A-9B2E-33F5FB103C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0FB28-6769-BC48-9879-F8CE1CF24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C0986-B27F-6B47-B692-2538E4473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4616C-BC62-0443-8A45-F1DE8C11B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899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0C198-2EF6-9A42-A4EB-9FC728A5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78044C-C019-E542-B295-AD00C1F395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76C5F-C447-4B4F-BCAD-D3631BF90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744F4-DFD6-0449-A669-48D90864E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D76EB-43A0-3E4F-8E3D-14E2B9F14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245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899BC6-A5A8-404E-BD3E-877A12A3EE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4D519F-B952-334B-A619-3D42C1915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CF42C-7E23-B147-B069-87C8BC443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F12F-2D85-7141-9488-CD2520E5D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B494E-2C59-3745-B505-0870BE460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39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6832F-17A5-7048-81B9-9C7613E80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1F02A-E9E0-2745-92C2-F3386E4D3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5745E-BBB9-E741-827B-9356915D8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E1D74-9BD5-0D43-AA0B-21BCF5719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88E12-77B5-4B4E-8535-CBA4992C8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49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87178-A05E-8C4A-BCE0-2780571F4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AF491-2CBB-9048-AA60-57D72C4DD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51935-6666-4D47-A990-1694A6053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AFBAA-1BCC-5B40-9865-19DB3BBF6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134F2-929B-D74E-A9DC-9CFB25A6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190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CF7A4-6D4F-4347-9D51-B8CF97274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60062-908F-0F49-AF2E-12CE61F6E7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843382-79FB-EF4B-ADD2-283381F48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0F214-9861-9540-AF4B-108AF310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27CB7A-FDEF-8946-845A-C4D807266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FEF69-E73B-2043-B9CD-6E1B59210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253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5DFE3-F3A2-1447-B1A0-9211E0906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864936-7881-894C-A6D8-F05FDA57E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6C466-796F-1444-AA55-F6A879F507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A7A7D1-3157-7441-9FED-89430CB011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899C86-96B3-E34D-B1F5-6B609DDE6E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CB48B5-3CDE-854D-9255-0132DCB54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306539-DB50-6A4B-9507-0611D2FE6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74EBA3-2585-5F49-A2F3-98FE21D47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42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B9543-3FB0-564E-9D22-8C77623C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A142D0-41BA-5C47-ABD6-2B78ECC70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3A6A76-D96D-6A4B-8C9B-774550642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12387-0BF3-B84B-B95C-66FF8AF9D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913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1D6C96-F08E-234D-B3F0-E37F71479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EBB6B2-8B65-1543-9D1C-BD4AFE1AC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D1F31-36C0-0149-B927-68272C6E3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99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47196-F30C-2D4D-9033-0BF1F3626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40179-3A07-A543-B6ED-1074F32F3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D4CF2-3DA0-2F45-B4AE-EE6769A3A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BDE7C9-2501-914B-B884-208E87816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6BFA5-E875-2F43-AD89-D8E63DF4F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68F1A-371D-B344-9912-057CA6C19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4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F8969-753F-0A48-8AD9-E97ACC07E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60672E-0C84-AF4C-AE0A-A15ACF0652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6DAC2-4EF4-BA44-9280-B02819D17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85E912-60F2-C94C-8CFF-122A3C559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4DDF0-4D9A-1A42-9B4A-D9DBA3DE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AC68B6-A531-E242-B7AA-377193A63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08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31E351-343C-F14E-AD39-2D6C3016F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FB6C2-3D62-054C-9420-EBD7FDC05D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14048-4FA4-BF47-A90A-08C9AD1EFF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49521-86F2-A047-8D28-10B3418F71A8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EA13B-BEF7-A94C-9D5A-F991A58B0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A2574-3FBA-E14C-B299-A54DE61408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369D6-F90F-5543-873E-A5A572BB7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5.14165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A4BB59-6BAE-FB43-BFEF-116BA34261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152811"/>
            <a:ext cx="9144000" cy="1655762"/>
          </a:xfrm>
        </p:spPr>
        <p:txBody>
          <a:bodyPr/>
          <a:lstStyle/>
          <a:p>
            <a:r>
              <a:rPr lang="en-US" sz="2000" dirty="0"/>
              <a:t>Presented by:</a:t>
            </a:r>
          </a:p>
          <a:p>
            <a:r>
              <a:rPr lang="en-US" dirty="0">
                <a:highlight>
                  <a:srgbClr val="FFFF00"/>
                </a:highlight>
                <a:latin typeface="Ayuthaya" pitchFamily="2" charset="-34"/>
                <a:ea typeface="Ayuthaya" pitchFamily="2" charset="-34"/>
                <a:cs typeface="Ayuthaya" pitchFamily="2" charset="-34"/>
              </a:rPr>
              <a:t>Mrinal Mathur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590AE6-2DE6-4945-9105-EE1F8B7DB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307" y="49427"/>
            <a:ext cx="9233385" cy="458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239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BF0EB-65A9-F245-8899-96A022DF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E4A4F-C1A1-8746-9B78-90718E102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Captioning datasets vs language modelling dataset:</a:t>
            </a:r>
          </a:p>
          <a:p>
            <a:endParaRPr lang="en-US" dirty="0"/>
          </a:p>
        </p:txBody>
      </p:sp>
      <p:pic>
        <p:nvPicPr>
          <p:cNvPr id="5" name="Picture 4" descr="A turtle on a brick surface&#10;&#10;Description automatically generated with low confidence">
            <a:extLst>
              <a:ext uri="{FF2B5EF4-FFF2-40B4-BE49-F238E27FC236}">
                <a16:creationId xmlns:a16="http://schemas.microsoft.com/office/drawing/2014/main" id="{D0B67E0B-B936-B846-93EB-FE311BB29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295" y="2695789"/>
            <a:ext cx="9199705" cy="379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77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EDB9E-8CA4-4144-872C-144E72546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	</a:t>
            </a:r>
          </a:p>
        </p:txBody>
      </p:sp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id="{5EFAFF32-BBC8-4349-B6AC-EB9A99E67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2500" y="2877344"/>
            <a:ext cx="10287000" cy="2247900"/>
          </a:xfrm>
        </p:spPr>
      </p:pic>
    </p:spTree>
    <p:extLst>
      <p:ext uri="{BB962C8B-B14F-4D97-AF65-F5344CB8AC3E}">
        <p14:creationId xmlns:p14="http://schemas.microsoft.com/office/powerpoint/2010/main" val="4236628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B237-6347-8242-A204-523DE5381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70443F4B-6B2E-BB44-96CF-7DD2A6EF74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71470"/>
            <a:ext cx="10515600" cy="3315059"/>
          </a:xfrm>
        </p:spPr>
      </p:pic>
    </p:spTree>
    <p:extLst>
      <p:ext uri="{BB962C8B-B14F-4D97-AF65-F5344CB8AC3E}">
        <p14:creationId xmlns:p14="http://schemas.microsoft.com/office/powerpoint/2010/main" val="281477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B237-6347-8242-A204-523DE5381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</a:t>
            </a:r>
          </a:p>
        </p:txBody>
      </p:sp>
      <p:pic>
        <p:nvPicPr>
          <p:cNvPr id="8" name="Content Placeholder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22FD841-4AD1-B945-BD87-C291CC75BF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66243" y="1825625"/>
            <a:ext cx="9659514" cy="4351338"/>
          </a:xfrm>
        </p:spPr>
      </p:pic>
    </p:spTree>
    <p:extLst>
      <p:ext uri="{BB962C8B-B14F-4D97-AF65-F5344CB8AC3E}">
        <p14:creationId xmlns:p14="http://schemas.microsoft.com/office/powerpoint/2010/main" val="2587840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5CC85-B255-4945-BCA4-439FD237D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DD1B6-8712-0A41-B5C6-DD2C8E8C3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29" y="2135124"/>
            <a:ext cx="12192000" cy="2828181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ABBF8A5-A803-4F45-A7DC-BF33353DE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997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2D507-CED5-DA4D-9AB5-03BFD8046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174E0-C2CB-CD4B-BCB5-F5F630385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Shows the model retrieving factual knowledge given visual input. </a:t>
            </a:r>
          </a:p>
        </p:txBody>
      </p:sp>
      <p:pic>
        <p:nvPicPr>
          <p:cNvPr id="4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7E18BBD-C637-F245-81E5-C0F55E486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97480"/>
            <a:ext cx="10515600" cy="3226725"/>
          </a:xfrm>
          <a:prstGeom prst="rect">
            <a:avLst/>
          </a:prstGeom>
        </p:spPr>
      </p:pic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7199879E-DFA3-4043-9F7D-76E5DA581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278" y="0"/>
            <a:ext cx="92114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EB079-9D69-A643-BB17-D814210D0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C687BF1C-5A0F-FA40-B1CF-1B4E93F027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87856" y="1825625"/>
            <a:ext cx="9816288" cy="4351338"/>
          </a:xfrm>
        </p:spPr>
      </p:pic>
    </p:spTree>
    <p:extLst>
      <p:ext uri="{BB962C8B-B14F-4D97-AF65-F5344CB8AC3E}">
        <p14:creationId xmlns:p14="http://schemas.microsoft.com/office/powerpoint/2010/main" val="3055684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8D0F-0A86-AB4A-A9F0-45F534813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9F4A2434-5934-4A47-B298-A804756C9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51575"/>
            <a:ext cx="10515600" cy="3899437"/>
          </a:xfrm>
        </p:spPr>
      </p:pic>
    </p:spTree>
    <p:extLst>
      <p:ext uri="{BB962C8B-B14F-4D97-AF65-F5344CB8AC3E}">
        <p14:creationId xmlns:p14="http://schemas.microsoft.com/office/powerpoint/2010/main" val="2295866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F1AEF-1655-9F47-AC8F-E8C276D70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 and Conclusions.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36750-49AC-B94B-A058-1943AB93A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generalization: new multimodal tasks both zero-shot or few-shot with completely open-ended generative text output.</a:t>
            </a:r>
          </a:p>
          <a:p>
            <a:r>
              <a:rPr lang="en-US" dirty="0"/>
              <a:t>CLIP: </a:t>
            </a:r>
            <a:r>
              <a:rPr lang="en-US" b="1" dirty="0"/>
              <a:t>Learning Transferable Visual Models From Natural Language Supervision</a:t>
            </a:r>
          </a:p>
          <a:p>
            <a:r>
              <a:rPr lang="en-US" dirty="0"/>
              <a:t>Overall a nice experiment paper but the results are still far from what current models can achieve on these tasks</a:t>
            </a:r>
          </a:p>
        </p:txBody>
      </p:sp>
    </p:spTree>
    <p:extLst>
      <p:ext uri="{BB962C8B-B14F-4D97-AF65-F5344CB8AC3E}">
        <p14:creationId xmlns:p14="http://schemas.microsoft.com/office/powerpoint/2010/main" val="1955435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E7A16-5876-2847-A008-F4CB223D6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E517F-4712-E94D-8158-9682DE561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level Summary</a:t>
            </a:r>
          </a:p>
          <a:p>
            <a:r>
              <a:rPr lang="en-US" dirty="0"/>
              <a:t>Introduction</a:t>
            </a:r>
          </a:p>
          <a:p>
            <a:r>
              <a:rPr lang="en-US" dirty="0"/>
              <a:t>Training </a:t>
            </a:r>
          </a:p>
          <a:p>
            <a:r>
              <a:rPr lang="en-US" dirty="0"/>
              <a:t>Experiments 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Observations and Conclusions. </a:t>
            </a:r>
          </a:p>
        </p:txBody>
      </p:sp>
    </p:spTree>
    <p:extLst>
      <p:ext uri="{BB962C8B-B14F-4D97-AF65-F5344CB8AC3E}">
        <p14:creationId xmlns:p14="http://schemas.microsoft.com/office/powerpoint/2010/main" val="2839286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6AD15-A6A5-DB47-BC35-D7A04DBDF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High level Summary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E0EA0D3-E6B5-8A43-9B8A-95D45D13DD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92" r="7945" b="1"/>
          <a:stretch/>
        </p:blipFill>
        <p:spPr>
          <a:xfrm>
            <a:off x="548639" y="2345039"/>
            <a:ext cx="6528817" cy="383192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1FA7F-4F9C-854D-A746-CBA9069D0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r>
              <a:rPr lang="en-US" sz="1900" dirty="0"/>
              <a:t>Frozen pretrained language model like GPT3 where its been trained on large number of text data</a:t>
            </a:r>
          </a:p>
          <a:p>
            <a:r>
              <a:rPr lang="en-US" sz="1900" dirty="0"/>
              <a:t>Freeze the parameters in language model and then add vision embedding to that input sequence and then task them with multi modal vision language task, for example: visual question answering  or few shot image classification given a new description of data. </a:t>
            </a:r>
          </a:p>
          <a:p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376273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A7C1A-E51B-A44D-89CF-CBE94599C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CEF6A-D034-ED41-91A1-503384273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Auto-regressive transformer (Attention models) have shown impressive models for natural language processing. They show us that they are </a:t>
            </a:r>
            <a:r>
              <a:rPr lang="en-US" i="1" dirty="0"/>
              <a:t>few-shot learners.</a:t>
            </a:r>
          </a:p>
          <a:p>
            <a:r>
              <a:rPr lang="en-US" dirty="0"/>
              <a:t>But, these large scale language models are ‘blind’ to modalities other than text, preventing us from communicating visual tasks.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A1EB1A-4265-D54D-A817-77333D496209}"/>
              </a:ext>
            </a:extLst>
          </p:cNvPr>
          <p:cNvSpPr txBox="1"/>
          <p:nvPr/>
        </p:nvSpPr>
        <p:spPr>
          <a:xfrm>
            <a:off x="1113905" y="6176963"/>
            <a:ext cx="6533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linkClick r:id="rId3"/>
              </a:rPr>
              <a:t>Language Models are Few-Shot Learners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75663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53AA4-B68A-FC48-9329-56F32919D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</a:t>
            </a:r>
            <a:r>
              <a:rPr lang="en-US" b="1" dirty="0"/>
              <a:t>Frozen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F29D2-3A31-5245-86B3-8AD972577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Frozen</a:t>
            </a:r>
            <a:r>
              <a:rPr lang="en-US" dirty="0"/>
              <a:t>: Combining pre-trained language model with vision information that extends it few-shot learning capability to make a multimodal setting </a:t>
            </a:r>
          </a:p>
          <a:p>
            <a:r>
              <a:rPr lang="en-US" dirty="0"/>
              <a:t>The weights of the language model are kept frozen, but gradients are back-propagated </a:t>
            </a:r>
            <a:r>
              <a:rPr lang="en-US" b="1" dirty="0"/>
              <a:t>through</a:t>
            </a:r>
            <a:r>
              <a:rPr lang="en-US" dirty="0"/>
              <a:t> it to train the image encoder from scratch</a:t>
            </a:r>
          </a:p>
          <a:p>
            <a:r>
              <a:rPr lang="en-US" dirty="0"/>
              <a:t>It performs well above trivial baselines across a wide range of tasks without ever seeing more than a handful of the training examples provided by these benchmark.</a:t>
            </a:r>
          </a:p>
        </p:txBody>
      </p:sp>
    </p:spTree>
    <p:extLst>
      <p:ext uri="{BB962C8B-B14F-4D97-AF65-F5344CB8AC3E}">
        <p14:creationId xmlns:p14="http://schemas.microsoft.com/office/powerpoint/2010/main" val="766461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D0E02-E528-BA40-8816-7CB2CAC1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9ECF5-9309-C04B-B322-CF0E116F9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DEF21381-1DC0-E045-84D9-0F7DED366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300" y="254000"/>
            <a:ext cx="84074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488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77620-DEDC-B742-B9DA-5439C4144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CCA91-B87D-2D42-AE6C-5B1E6AB51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“Frozen exhibits strong zero-shot performance on </a:t>
            </a:r>
            <a:r>
              <a:rPr lang="en-US" dirty="0" err="1"/>
              <a:t>multimdodal</a:t>
            </a:r>
            <a:r>
              <a:rPr lang="en-US" dirty="0"/>
              <a:t> tasks that it was not trained on, such as visual question answering (VQA). More surprisingly, it gets better at these tasks after seeing a handful of examples “in-context”, and also performs above chance on tests of fast category learning such as </a:t>
            </a:r>
            <a:r>
              <a:rPr lang="en-US" dirty="0" err="1"/>
              <a:t>miniImageNet</a:t>
            </a:r>
            <a:r>
              <a:rPr lang="en-US" dirty="0"/>
              <a:t>”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“Frozen is a system for genuinely open-ended and unconstrained linguistic interpretation of images that often produces compelling output”</a:t>
            </a: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167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BA494-C9B3-A043-9710-5459C1B92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Prompting: Language Models are Few-Shot Learners</a:t>
            </a:r>
          </a:p>
        </p:txBody>
      </p:sp>
      <p:pic>
        <p:nvPicPr>
          <p:cNvPr id="5" name="Content Placeholder 4" descr="A page of a book&#10;&#10;Description automatically generated with low confidence">
            <a:extLst>
              <a:ext uri="{FF2B5EF4-FFF2-40B4-BE49-F238E27FC236}">
                <a16:creationId xmlns:a16="http://schemas.microsoft.com/office/drawing/2014/main" id="{B948FA38-DBC7-1945-8B32-A78B1B7427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47833" y="1825625"/>
            <a:ext cx="6896333" cy="4351338"/>
          </a:xfrm>
        </p:spPr>
      </p:pic>
    </p:spTree>
    <p:extLst>
      <p:ext uri="{BB962C8B-B14F-4D97-AF65-F5344CB8AC3E}">
        <p14:creationId xmlns:p14="http://schemas.microsoft.com/office/powerpoint/2010/main" val="97161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9E583-B2BC-D240-AD97-2C177224F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A4070-7B9E-4E4B-9272-30417F4D1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Pre-trained Autoregressive Language Models:</a:t>
            </a:r>
          </a:p>
          <a:p>
            <a:pPr lvl="1"/>
            <a:r>
              <a:rPr lang="en-US" dirty="0"/>
              <a:t>Text is decomposed into a sequence of discrete tokens </a:t>
            </a:r>
            <a:r>
              <a:rPr lang="en-US" i="1" dirty="0"/>
              <a:t>y = y1, y2, ..., </a:t>
            </a:r>
            <a:r>
              <a:rPr lang="en-US" i="1" dirty="0" err="1"/>
              <a:t>y_L</a:t>
            </a:r>
            <a:r>
              <a:rPr lang="en-US" dirty="0"/>
              <a:t> by the Sentence Piece tokenizer</a:t>
            </a:r>
          </a:p>
          <a:p>
            <a:pPr lvl="1"/>
            <a:r>
              <a:rPr lang="en-US" dirty="0"/>
              <a:t>We use a 7 billion parameter transformer trained on the public dataset C4</a:t>
            </a:r>
          </a:p>
          <a:p>
            <a:pPr lvl="2"/>
            <a:r>
              <a:rPr lang="en-US" dirty="0"/>
              <a:t>multi-billion parameter scale is sufficient to exhibit the key capacities</a:t>
            </a:r>
          </a:p>
          <a:p>
            <a:pPr lvl="2"/>
            <a:endParaRPr lang="en-US" b="1" dirty="0"/>
          </a:p>
          <a:p>
            <a:r>
              <a:rPr lang="en-US" b="1" dirty="0"/>
              <a:t>Vision Encoder: </a:t>
            </a:r>
            <a:r>
              <a:rPr lang="en-US" dirty="0"/>
              <a:t>raw image and emits a continuous sequence to be consumed by the transformer. They use the final output vector of the NF-Resnet.</a:t>
            </a:r>
          </a:p>
          <a:p>
            <a:r>
              <a:rPr lang="en-US" b="1" dirty="0"/>
              <a:t>Visual Prefix: </a:t>
            </a:r>
            <a:r>
              <a:rPr lang="en-US" dirty="0"/>
              <a:t>linearly mapping the vision encoder’s output to </a:t>
            </a:r>
            <a:r>
              <a:rPr lang="en-US" b="1" i="1" dirty="0"/>
              <a:t>D ∗ n </a:t>
            </a:r>
            <a:r>
              <a:rPr lang="en-US" dirty="0"/>
              <a:t>channels, and then reshaping the result as a sequence of n embeddings, each with dimensionality </a:t>
            </a:r>
            <a:r>
              <a:rPr lang="en-US" b="1" i="1" dirty="0"/>
              <a:t>D</a:t>
            </a:r>
            <a:r>
              <a:rPr lang="en-US" dirty="0"/>
              <a:t>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7041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513</Words>
  <Application>Microsoft Macintosh PowerPoint</Application>
  <PresentationFormat>Widescreen</PresentationFormat>
  <Paragraphs>64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Ayuthaya</vt:lpstr>
      <vt:lpstr>Calibri</vt:lpstr>
      <vt:lpstr>Calibri Light</vt:lpstr>
      <vt:lpstr>Office Theme</vt:lpstr>
      <vt:lpstr>PowerPoint Presentation</vt:lpstr>
      <vt:lpstr>Contents:</vt:lpstr>
      <vt:lpstr>High level Summary</vt:lpstr>
      <vt:lpstr>Introduction </vt:lpstr>
      <vt:lpstr>Introduction: Frozen</vt:lpstr>
      <vt:lpstr>PowerPoint Presentation</vt:lpstr>
      <vt:lpstr>PowerPoint Presentation</vt:lpstr>
      <vt:lpstr>Prompting: Language Models are Few-Shot Learners</vt:lpstr>
      <vt:lpstr>Architecture</vt:lpstr>
      <vt:lpstr>Training</vt:lpstr>
      <vt:lpstr>Training </vt:lpstr>
      <vt:lpstr>Inference</vt:lpstr>
      <vt:lpstr>Inference</vt:lpstr>
      <vt:lpstr>Experiments: </vt:lpstr>
      <vt:lpstr>Experiments: </vt:lpstr>
      <vt:lpstr>Results</vt:lpstr>
      <vt:lpstr>Results</vt:lpstr>
      <vt:lpstr>Observations and Conclusions.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Mrinal Mathur</dc:creator>
  <cp:lastModifiedBy>Mrinal Mathur</cp:lastModifiedBy>
  <cp:revision>3</cp:revision>
  <dcterms:created xsi:type="dcterms:W3CDTF">2022-03-17T23:14:48Z</dcterms:created>
  <dcterms:modified xsi:type="dcterms:W3CDTF">2022-03-18T16:53:52Z</dcterms:modified>
</cp:coreProperties>
</file>

<file path=docProps/thumbnail.jpeg>
</file>